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7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90" r:id="rId33"/>
    <p:sldId id="291" r:id="rId34"/>
    <p:sldId id="292" r:id="rId35"/>
    <p:sldId id="293" r:id="rId36"/>
    <p:sldId id="296" r:id="rId37"/>
    <p:sldId id="297" r:id="rId38"/>
    <p:sldId id="298" r:id="rId39"/>
    <p:sldId id="294" r:id="rId40"/>
    <p:sldId id="295" r:id="rId41"/>
    <p:sldId id="299" r:id="rId42"/>
    <p:sldId id="300" r:id="rId43"/>
    <p:sldId id="301" r:id="rId44"/>
    <p:sldId id="303" r:id="rId45"/>
    <p:sldId id="304" r:id="rId46"/>
    <p:sldId id="305" r:id="rId47"/>
    <p:sldId id="306" r:id="rId48"/>
    <p:sldId id="307" r:id="rId49"/>
    <p:sldId id="308" r:id="rId50"/>
    <p:sldId id="302" r:id="rId51"/>
    <p:sldId id="309" r:id="rId52"/>
    <p:sldId id="310" r:id="rId53"/>
    <p:sldId id="311" r:id="rId54"/>
    <p:sldId id="312" r:id="rId55"/>
    <p:sldId id="315" r:id="rId5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5" d="100"/>
          <a:sy n="55" d="100"/>
        </p:scale>
        <p:origin x="966" y="6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8088B2-0730-4684-8A8B-C9536240CD5B}" type="datetimeFigureOut">
              <a:rPr lang="en-US" smtClean="0"/>
              <a:pPr/>
              <a:t>12/14/2020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2B3D71-843D-4692-B54B-C035D36A4B7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3714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B3D71-843D-4692-B54B-C035D36A4B77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7234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D02111-30F5-4A8D-B7C4-B46F03AD619A}" type="datetimeFigureOut">
              <a:rPr lang="en-US" smtClean="0"/>
              <a:pPr/>
              <a:t>12/14/2020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26E73-C450-4EBE-93D7-DA5B8C3E94E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D02111-30F5-4A8D-B7C4-B46F03AD619A}" type="datetimeFigureOut">
              <a:rPr lang="en-US" smtClean="0"/>
              <a:pPr/>
              <a:t>12/14/2020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26E73-C450-4EBE-93D7-DA5B8C3E94E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D02111-30F5-4A8D-B7C4-B46F03AD619A}" type="datetimeFigureOut">
              <a:rPr lang="en-US" smtClean="0"/>
              <a:pPr/>
              <a:t>12/14/2020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26E73-C450-4EBE-93D7-DA5B8C3E94E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D02111-30F5-4A8D-B7C4-B46F03AD619A}" type="datetimeFigureOut">
              <a:rPr lang="en-US" smtClean="0"/>
              <a:pPr/>
              <a:t>12/14/2020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26E73-C450-4EBE-93D7-DA5B8C3E94E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D02111-30F5-4A8D-B7C4-B46F03AD619A}" type="datetimeFigureOut">
              <a:rPr lang="en-US" smtClean="0"/>
              <a:pPr/>
              <a:t>12/14/2020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26E73-C450-4EBE-93D7-DA5B8C3E94E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D02111-30F5-4A8D-B7C4-B46F03AD619A}" type="datetimeFigureOut">
              <a:rPr lang="en-US" smtClean="0"/>
              <a:pPr/>
              <a:t>12/14/2020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26E73-C450-4EBE-93D7-DA5B8C3E94E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D02111-30F5-4A8D-B7C4-B46F03AD619A}" type="datetimeFigureOut">
              <a:rPr lang="en-US" smtClean="0"/>
              <a:pPr/>
              <a:t>12/14/2020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26E73-C450-4EBE-93D7-DA5B8C3E94E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D02111-30F5-4A8D-B7C4-B46F03AD619A}" type="datetimeFigureOut">
              <a:rPr lang="en-US" smtClean="0"/>
              <a:pPr/>
              <a:t>12/14/2020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26E73-C450-4EBE-93D7-DA5B8C3E94E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D02111-30F5-4A8D-B7C4-B46F03AD619A}" type="datetimeFigureOut">
              <a:rPr lang="en-US" smtClean="0"/>
              <a:pPr/>
              <a:t>12/14/2020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26E73-C450-4EBE-93D7-DA5B8C3E94E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D02111-30F5-4A8D-B7C4-B46F03AD619A}" type="datetimeFigureOut">
              <a:rPr lang="en-US" smtClean="0"/>
              <a:pPr/>
              <a:t>12/14/2020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26E73-C450-4EBE-93D7-DA5B8C3E94E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D02111-30F5-4A8D-B7C4-B46F03AD619A}" type="datetimeFigureOut">
              <a:rPr lang="en-US" smtClean="0"/>
              <a:pPr/>
              <a:t>12/14/2020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26E73-C450-4EBE-93D7-DA5B8C3E94E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D02111-30F5-4A8D-B7C4-B46F03AD619A}" type="datetimeFigureOut">
              <a:rPr lang="en-US" smtClean="0"/>
              <a:pPr/>
              <a:t>12/14/2020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226E73-C450-4EBE-93D7-DA5B8C3E94E8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contents &#10;• Introduction &#10;• Aims of antenatal fetal monitoring &#10;• Indications &#10;• Assessment in early pregnancy &#10;• Assessme...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5574" y="762000"/>
            <a:ext cx="8759825" cy="58674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Prenatal genetic diagnosis &#10;Amniocentesis &#10;Chorion villous &#10;sampling (CVS) &#10;Cordocentesis. &#10;11/13/2014 7:44 AM 11 &#10; 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5574" y="390524"/>
            <a:ext cx="8074025" cy="593407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mniocentesis &#10;• Aspiration of amniotic fluid from the pregnant uterus &#10;for examination. &#10;• Typically scheduled between th...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314324"/>
            <a:ext cx="7467599" cy="608647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 descr="Amniocentesis &#10;11/13/2014 7:44 AM 13 &#10; 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771524"/>
            <a:ext cx="8077200" cy="524827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 descr="Amniocentesis &#10;• Alpha-fetoprotein: &#10;Increased levels of AFP: open body defect, &#10;such as anencephaly, myelomeningocele, o...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314324"/>
            <a:ext cx="7772400" cy="578167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Amniocentesis cont… &#10;• Chromosome analysis: few fetal skin cells &#10;are always present in amniotic fluid. These &#10;cells may b...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38200" y="847724"/>
            <a:ext cx="7543800" cy="555307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Amniocentesis cont… &#10;• Fetal fibronectin &#10;Fibronectin is a glycoprotein that plays a part &#10;in helping the placenta attach...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5574" y="771524"/>
            <a:ext cx="8531226" cy="578167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 descr="Amniocentesis cont… &#10;• Inborn errors of metabolism: can be detected by &#10;amniocentesis, for example: cystinosis and maple s...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5574" y="390524"/>
            <a:ext cx="7769225" cy="570547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 descr="Chorionic villus sampling &#10;• CVS is performed for prenatal diagnosis of genetic &#10;disorders. &#10;• It is carried out transcerv...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5574" y="466724"/>
            <a:ext cx="8378825" cy="562927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 descr="Chorionic villus sampling &#10;11/13/2014 7:44 AM 19 &#10; 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5574" y="533400"/>
            <a:ext cx="8226426" cy="59436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 descr="Fetal blood sampling (cordocentesis) &#10;• This technique is used to take a sample of fetal blood &#10;during pregnancy in order ...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38200" y="466724"/>
            <a:ext cx="7162799" cy="540067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Introduction &#10;• Majority of fetal deaths occur in the &#10;antepartum period. &#10;• There is progressive decline in maternal &#10;dea...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5574" y="466724"/>
            <a:ext cx="8455025" cy="593407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 descr="Fetal blood sampling (cordocentesis) &#10;11/13/2014 7:44 AM 21 &#10; 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5574" y="785812"/>
            <a:ext cx="7845425" cy="508158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 descr="Fetal blood sampling cont… &#10;All the information as obtained in amniocentesis or &#10;chorion villus sampling, could be gathere...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5574" y="390524"/>
            <a:ext cx="8150225" cy="578167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1" name="Picture 1" descr="C:\Users\User\Desktop\midwifery\unit-12 fetal well being\assessment-of-fetal-wellbeing-23-638.jpg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533400"/>
            <a:ext cx="7924799" cy="559276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7" name="Picture 1" descr="C:\Users\User\Desktop\midwifery\unit-12 fetal well being\assessment-of-fetal-wellbeing-24-638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304800"/>
            <a:ext cx="7772399" cy="59436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3" name="Picture 1" descr="C:\Users\User\Desktop\midwifery\unit-12 fetal well being\assessment-of-fetal-wellbeing-25-638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381000"/>
            <a:ext cx="8229599" cy="59436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49" name="Picture 1" descr="C:\Users\User\Desktop\midwifery\unit-12 fetal well being\assessment-of-fetal-wellbeing-26-638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" y="304800"/>
            <a:ext cx="7848599" cy="57912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5" name="Picture 1" descr="C:\Users\User\Desktop\midwifery\unit-12 fetal well being\assessment-of-fetal-wellbeing-27-638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5800" y="457200"/>
            <a:ext cx="7772399" cy="5715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2" descr="C:\Users\User\Desktop\midwifery\unit-12 fetal well being\assessment-of-fetal-wellbeing-28-638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457200"/>
            <a:ext cx="7696199" cy="58674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2" descr="C:\Users\User\Desktop\midwifery\unit-12 fetal well being\assessment-of-fetal-wellbeing-29-638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38200" y="304800"/>
            <a:ext cx="7238999" cy="6096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2" descr="C:\Users\User\Desktop\midwifery\unit-12 fetal well being\assessment-of-fetal-wellbeing-30-638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" y="381000"/>
            <a:ext cx="7791449" cy="58674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Aims of antenatal fetal monitoring &#10;• To ensure satisfactory growth and well being &#10;of the fetus throughout pregnancy. &#10;• ...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5574" y="923924"/>
            <a:ext cx="7845425" cy="570547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2" descr="C:\Users\User\Desktop\midwifery\unit-12 fetal well being\assessment-of-fetal-wellbeing-31-638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" y="381000"/>
            <a:ext cx="7696199" cy="61722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Picture 2" descr="C:\Users\User\Desktop\midwifery\unit-12 fetal well being\assessment-of-fetal-wellbeing-32-638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38200" y="381000"/>
            <a:ext cx="7619999" cy="60198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Picture 2" descr="C:\Users\User\Desktop\midwifery\unit-12 fetal well being\assessment-of-fetal-wellbeing-34-638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457200"/>
            <a:ext cx="7848599" cy="5715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Picture 2" descr="C:\Users\User\Desktop\midwifery\unit-12 fetal well being\assessment-of-fetal-wellbeing-35-638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0" y="304800"/>
            <a:ext cx="7848599" cy="63246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8" name="Picture 2" descr="C:\Users\User\Desktop\midwifery\unit-12 fetal well being\assessment-of-fetal-wellbeing-36-320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19200" y="457200"/>
            <a:ext cx="6934200" cy="57912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2" descr="C:\Users\User\Desktop\midwifery\unit-12 fetal well being\assessment-of-fetal-wellbeing-36-638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304800"/>
            <a:ext cx="8610599" cy="63246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6" name="Picture 2" descr="C:\Users\User\Desktop\midwifery\unit-12 fetal well being\assessment-of-fetal-wellbeing-37-638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66800" y="381000"/>
            <a:ext cx="7391399" cy="6096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0" name="Picture 2" descr="C:\Users\User\Desktop\midwifery\unit-12 fetal well being\assessment-of-fetal-wellbeing-38-638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" y="609600"/>
            <a:ext cx="8077199" cy="59436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4" name="Picture 2" descr="C:\Users\User\Desktop\midwifery\unit-12 fetal well being\assessment-of-fetal-wellbeing-39-638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" y="381000"/>
            <a:ext cx="7924799" cy="63246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8" name="Picture 2" descr="C:\Users\User\Desktop\midwifery\unit-12 fetal well being\assessment-of-fetal-wellbeing-40-638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457200"/>
            <a:ext cx="7924799" cy="58674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Indications for antepartum fetal &#10;monitoring &#10;Pregnancy with obstetric &#10;complications. &#10;Pregnancy with medical &#10;complicati...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5574" y="381000"/>
            <a:ext cx="8074025" cy="57912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2" name="Picture 2" descr="C:\Users\User\Desktop\midwifery\unit-12 fetal well being\assessment-of-fetal-wellbeing-41-638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533400"/>
            <a:ext cx="8534400" cy="54864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6" name="Picture 2" descr="C:\Users\User\Desktop\midwifery\unit-12 fetal well being\assessment-of-fetal-wellbeing-42-638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685800"/>
            <a:ext cx="8534400" cy="57912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70" name="Picture 2" descr="C:\Users\User\Desktop\midwifery\unit-12 fetal well being\assessment-of-fetal-wellbeing-43-638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4325" y="609600"/>
            <a:ext cx="8829675" cy="54864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4" name="Picture 2" descr="C:\Users\User\Desktop\midwifery\unit-12 fetal well being\assessment-of-fetal-wellbeing-44-638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5800" y="228600"/>
            <a:ext cx="8077199" cy="62484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18" name="Picture 2" descr="C:\Users\User\Desktop\midwifery\unit-12 fetal well being\assessment-of-fetal-wellbeing-45-638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228600"/>
            <a:ext cx="8305800" cy="62484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2" name="Picture 2" descr="C:\Users\User\Desktop\midwifery\unit-12 fetal well being\assessment-of-fetal-wellbeing-46-638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38200" y="685800"/>
            <a:ext cx="7391400" cy="544036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66" name="Picture 2" descr="C:\Users\User\Desktop\midwifery\unit-12 fetal well being\assessment-of-fetal-wellbeing-47-638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5800" y="914400"/>
            <a:ext cx="7391399" cy="521176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90" name="Picture 2" descr="C:\Users\User\Desktop\midwifery\unit-12 fetal well being\assessment-of-fetal-wellbeing-48-638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38200" y="609600"/>
            <a:ext cx="7086599" cy="551656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14" name="Picture 2" descr="C:\Users\User\Desktop\midwifery\unit-12 fetal well being\assessment-of-fetal-wellbeing-49-638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14400" y="457200"/>
            <a:ext cx="7696200" cy="566896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38" name="Picture 2" descr="C:\Users\User\Desktop\midwifery\unit-12 fetal well being\assessment-of-fetal-wellbeing-50-638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0" y="609600"/>
            <a:ext cx="7848599" cy="551656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 descr="Assessment in early pregnancy &#10;Biochemical &#10;Cytogenetic Biophysical &#10;11/13/2014 7:44 AM 6 &#10; 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5574" y="314324"/>
            <a:ext cx="8607425" cy="616267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62" name="Picture 2" descr="C:\Users\User\Desktop\midwifery\unit-12 fetal well being\assessment-of-fetal-wellbeing-51-638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" y="533400"/>
            <a:ext cx="7924799" cy="559276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586" name="Picture 2" descr="C:\Users\User\Desktop\midwifery\unit-12 fetal well being\assessment-of-fetal-wellbeing-52-638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" y="457200"/>
            <a:ext cx="7848599" cy="566896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10" name="Picture 2" descr="C:\Users\User\Desktop\midwifery\unit-12 fetal well being\assessment-of-fetal-wellbeing-53-638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38200" y="304800"/>
            <a:ext cx="7467599" cy="582136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634" name="Picture 2" descr="C:\Users\User\Desktop\midwifery\unit-12 fetal well being\assessment-of-fetal-wellbeing-54-638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609600"/>
            <a:ext cx="7772399" cy="551656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58" name="Picture 2" descr="C:\Users\User\Desktop\midwifery\unit-12 fetal well being\assessment-of-fetal-wellbeing-55-638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14400" y="533400"/>
            <a:ext cx="7238999" cy="559276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706" name="Picture 2" descr="C:\Users\User\Desktop\midwifery\unit-12 fetal well being\assessment-of-fetal-wellbeing-57-638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57841" y="1600200"/>
            <a:ext cx="6028318" cy="452596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Biochemical &#10;Maternal serum alpha fetoprotein (MSAFP) &#10;• AFP is a oncofetal protein. &#10;• It is produced by yolk sac and fet...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5574" y="695324"/>
            <a:ext cx="8455025" cy="547687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Maternal serum alpha fetoprotein &#10;(MSAFP) &#10;MSAFP level is elevated in a number of conditions: &#10;1. Wrong gestational age &#10;2...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923924"/>
            <a:ext cx="7467599" cy="562927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Triple test &#10;• It is a combined biochemical test which includes &#10;MSAFP, HCG and UE3(unconjugated oestriol). &#10;• It is used ...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5574" y="381000"/>
            <a:ext cx="8378825" cy="55626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• Acetylcholine esterase : (AChE) Amniotic &#10;fluid Ache level is elevated in most cases of &#10;open neural tube defects. It ha...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52450" y="314324"/>
            <a:ext cx="7829550" cy="601027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243</TotalTime>
  <Words>1</Words>
  <Application>Microsoft Office PowerPoint</Application>
  <PresentationFormat>On-screen Show (4:3)</PresentationFormat>
  <Paragraphs>1</Paragraphs>
  <Slides>55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58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Microsoft account</cp:lastModifiedBy>
  <cp:revision>27</cp:revision>
  <dcterms:created xsi:type="dcterms:W3CDTF">2019-12-31T04:08:54Z</dcterms:created>
  <dcterms:modified xsi:type="dcterms:W3CDTF">2020-12-14T12:54:46Z</dcterms:modified>
</cp:coreProperties>
</file>